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1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B04F"/>
    <a:srgbClr val="83D5A8"/>
    <a:srgbClr val="00B050"/>
    <a:srgbClr val="FFFFFF"/>
    <a:srgbClr val="B7D1C3"/>
    <a:srgbClr val="67B088"/>
    <a:srgbClr val="8EB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7"/>
    <p:restoredTop sz="95271"/>
  </p:normalViewPr>
  <p:slideViewPr>
    <p:cSldViewPr snapToGrid="0" snapToObjects="1">
      <p:cViewPr varScale="1">
        <p:scale>
          <a:sx n="73" d="100"/>
          <a:sy n="73" d="100"/>
        </p:scale>
        <p:origin x="3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CDB2D-8DB6-F04C-A7C5-CBBA679C2DD4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34CAF-063B-5B42-8B71-82355D1A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" y="1122363"/>
            <a:ext cx="11836400" cy="2387600"/>
          </a:xfrm>
        </p:spPr>
        <p:txBody>
          <a:bodyPr anchor="b"/>
          <a:lstStyle>
            <a:lvl1pPr algn="ctr">
              <a:defRPr sz="6000" b="1" i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800" y="3602038"/>
            <a:ext cx="118364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3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459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16459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7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61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778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8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24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0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3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057570" y="6564573"/>
            <a:ext cx="4178461" cy="2934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100" y="161925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322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6564573"/>
            <a:ext cx="4057570" cy="2934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153400" y="6564573"/>
            <a:ext cx="4038600" cy="2934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555733"/>
            <a:ext cx="24224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K.</a:t>
            </a:r>
            <a:r>
              <a:rPr lang="en-US" sz="1500" b="0" i="0" baseline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Bradbury and L. Collins</a:t>
            </a:r>
            <a:endParaRPr lang="en-US" sz="1500" b="0" i="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37472" y="6555733"/>
            <a:ext cx="7393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27C9E00B-57BA-A241-BC8A-5BB654B05914}" type="slidenum">
              <a:rPr lang="en-US" sz="1500" b="0" i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‹#›</a:t>
            </a:fld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/ 9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057569" y="6555733"/>
            <a:ext cx="4080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Core Tools I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159669" y="6555733"/>
            <a:ext cx="29528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Lecture</a:t>
            </a:r>
            <a:r>
              <a:rPr lang="en-US" sz="15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02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42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>
              <a:lumMod val="75000"/>
              <a:lumOff val="25000"/>
            </a:schemeClr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Arial"/>
        <a:buChar char="•"/>
        <a:defRPr sz="28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20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18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18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2C1A-8907-1648-892E-58A48DC1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18" y="-80699"/>
            <a:ext cx="8310010" cy="688975"/>
          </a:xfrm>
        </p:spPr>
        <p:txBody>
          <a:bodyPr/>
          <a:lstStyle/>
          <a:p>
            <a:pPr algn="ctr"/>
            <a:r>
              <a:rPr lang="en-US" sz="3200" dirty="0" smtClean="0"/>
              <a:t>Code Packages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30275-4816-F945-BED1-EBDC91A6D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16747" b="22082"/>
          <a:stretch/>
        </p:blipFill>
        <p:spPr>
          <a:xfrm>
            <a:off x="8665336" y="3849622"/>
            <a:ext cx="1905000" cy="116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A2456-7021-0B4E-BA37-A846B821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693" y="810185"/>
            <a:ext cx="1403206" cy="140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7DA3C-5810-9F4B-97B2-D9BDB787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325" y="3366918"/>
            <a:ext cx="2126351" cy="903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3BD27-8BE0-5649-8D61-0D4D3B156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635" y="3499582"/>
            <a:ext cx="1985475" cy="681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C5500-EED4-7647-8E09-CC3E822F20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7267" y="5342539"/>
            <a:ext cx="38100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62A91-7C9B-D741-BB97-A28CCCAB60A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3279" y="2402263"/>
            <a:ext cx="1348714" cy="1348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226DE5-AC6E-714F-BCD4-4BBEA6BAA72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7024" y="3597612"/>
            <a:ext cx="2313857" cy="555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7C79F-EFCD-5F4C-8BFF-13533B044EE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9328" y="1916637"/>
            <a:ext cx="2874736" cy="594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989FA-D359-9749-B305-D4E9CD7601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13634"/>
          <a:stretch/>
        </p:blipFill>
        <p:spPr>
          <a:xfrm>
            <a:off x="1816160" y="401956"/>
            <a:ext cx="1795429" cy="1550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99DC50-22E7-564A-9262-D0A0B50EA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211" y="1827826"/>
            <a:ext cx="3170718" cy="78151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AC51F-A411-024A-A4E5-4048E2EF03CA}"/>
              </a:ext>
            </a:extLst>
          </p:cNvPr>
          <p:cNvSpPr/>
          <p:nvPr/>
        </p:nvSpPr>
        <p:spPr>
          <a:xfrm>
            <a:off x="9008624" y="5283899"/>
            <a:ext cx="1141845" cy="109681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b="1" dirty="0"/>
              <a:t>&gt;_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0C71E-E534-3F46-9D2F-F69A9C442369}"/>
              </a:ext>
            </a:extLst>
          </p:cNvPr>
          <p:cNvSpPr txBox="1"/>
          <p:nvPr/>
        </p:nvSpPr>
        <p:spPr>
          <a:xfrm>
            <a:off x="760798" y="4314939"/>
            <a:ext cx="253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numerical array and matrix 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EF4D3-0E4A-5742-9BC2-572C9208CC43}"/>
              </a:ext>
            </a:extLst>
          </p:cNvPr>
          <p:cNvSpPr txBox="1"/>
          <p:nvPr/>
        </p:nvSpPr>
        <p:spPr>
          <a:xfrm>
            <a:off x="3139026" y="4207378"/>
            <a:ext cx="352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Scientific computing: optimization, linear algebra, integration, etc.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3C8E27-2C3C-E74A-B90D-F5A47282C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0115" y="679001"/>
            <a:ext cx="3023538" cy="6105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0A34A6-E912-DB44-8578-90658BA025E7}"/>
              </a:ext>
            </a:extLst>
          </p:cNvPr>
          <p:cNvSpPr txBox="1"/>
          <p:nvPr/>
        </p:nvSpPr>
        <p:spPr>
          <a:xfrm>
            <a:off x="6031778" y="4300695"/>
            <a:ext cx="266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plotting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70696-8A9C-CF47-99B7-97C1C38C2160}"/>
              </a:ext>
            </a:extLst>
          </p:cNvPr>
          <p:cNvSpPr txBox="1"/>
          <p:nvPr/>
        </p:nvSpPr>
        <p:spPr>
          <a:xfrm rot="16200000">
            <a:off x="-343931" y="5531875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Core </a:t>
            </a:r>
          </a:p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Language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57A4A-65C0-AD41-83A6-93A0B965BC0E}"/>
              </a:ext>
            </a:extLst>
          </p:cNvPr>
          <p:cNvSpPr txBox="1"/>
          <p:nvPr/>
        </p:nvSpPr>
        <p:spPr>
          <a:xfrm rot="16200000">
            <a:off x="-553939" y="3860401"/>
            <a:ext cx="181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Fundamental Packages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F75F59-5ADE-C545-8F28-E745E130B49F}"/>
              </a:ext>
            </a:extLst>
          </p:cNvPr>
          <p:cNvSpPr txBox="1"/>
          <p:nvPr/>
        </p:nvSpPr>
        <p:spPr>
          <a:xfrm rot="16200000">
            <a:off x="-553939" y="1334171"/>
            <a:ext cx="181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High Level </a:t>
            </a:r>
            <a:r>
              <a:rPr lang="en-US" sz="2000" b="1" dirty="0" smtClean="0">
                <a:latin typeface="Helvetica" pitchFamily="2" charset="0"/>
                <a:ea typeface="Helvetica Light" charset="0"/>
                <a:cs typeface="Helvetica Light" charset="0"/>
              </a:rPr>
              <a:t>Packages</a:t>
            </a:r>
            <a:endParaRPr lang="en-US" sz="2000" b="1" dirty="0">
              <a:latin typeface="Helvetica" pitchFamily="2" charset="0"/>
              <a:ea typeface="Helvetica Light" charset="0"/>
              <a:cs typeface="Helvetica Light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A63175-E87A-8941-9C17-49BB86FFCF3C}"/>
              </a:ext>
            </a:extLst>
          </p:cNvPr>
          <p:cNvSpPr txBox="1"/>
          <p:nvPr/>
        </p:nvSpPr>
        <p:spPr>
          <a:xfrm>
            <a:off x="986717" y="2528375"/>
            <a:ext cx="357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high level data manipulation and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B13EAB-3E6D-064F-968E-0C0AF4934994}"/>
              </a:ext>
            </a:extLst>
          </p:cNvPr>
          <p:cNvSpPr txBox="1"/>
          <p:nvPr/>
        </p:nvSpPr>
        <p:spPr>
          <a:xfrm>
            <a:off x="4689288" y="2528375"/>
            <a:ext cx="35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image 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CA127-797B-4048-AC14-29C4E2A55F29}"/>
              </a:ext>
            </a:extLst>
          </p:cNvPr>
          <p:cNvSpPr txBox="1"/>
          <p:nvPr/>
        </p:nvSpPr>
        <p:spPr>
          <a:xfrm>
            <a:off x="4659308" y="1390647"/>
            <a:ext cx="35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statistical models and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F9A0E5-F807-7147-B65A-EA786E199136}"/>
              </a:ext>
            </a:extLst>
          </p:cNvPr>
          <p:cNvSpPr txBox="1"/>
          <p:nvPr/>
        </p:nvSpPr>
        <p:spPr>
          <a:xfrm>
            <a:off x="1001708" y="1390647"/>
            <a:ext cx="35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machine learning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7ADF5C-08F6-2A44-903E-EF9F6288CEF1}"/>
              </a:ext>
            </a:extLst>
          </p:cNvPr>
          <p:cNvCxnSpPr/>
          <p:nvPr/>
        </p:nvCxnSpPr>
        <p:spPr>
          <a:xfrm>
            <a:off x="8580881" y="-13993"/>
            <a:ext cx="0" cy="657724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8FA848-4CC4-914C-9AA8-7E9829B18B31}"/>
              </a:ext>
            </a:extLst>
          </p:cNvPr>
          <p:cNvCxnSpPr>
            <a:cxnSpLocks/>
          </p:cNvCxnSpPr>
          <p:nvPr/>
        </p:nvCxnSpPr>
        <p:spPr>
          <a:xfrm flipH="1">
            <a:off x="-47625" y="3237465"/>
            <a:ext cx="862850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CBF839-AD53-A441-8E52-CA9FF32A5D92}"/>
              </a:ext>
            </a:extLst>
          </p:cNvPr>
          <p:cNvCxnSpPr>
            <a:cxnSpLocks/>
          </p:cNvCxnSpPr>
          <p:nvPr/>
        </p:nvCxnSpPr>
        <p:spPr>
          <a:xfrm flipH="1">
            <a:off x="-47625" y="5251754"/>
            <a:ext cx="862850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BF451-3B23-C048-91C3-3CE167C65DB7}"/>
              </a:ext>
            </a:extLst>
          </p:cNvPr>
          <p:cNvSpPr txBox="1"/>
          <p:nvPr/>
        </p:nvSpPr>
        <p:spPr>
          <a:xfrm>
            <a:off x="10329298" y="5478364"/>
            <a:ext cx="1719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command 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06378-6A10-9F49-96D1-EC431954B08D}"/>
              </a:ext>
            </a:extLst>
          </p:cNvPr>
          <p:cNvSpPr txBox="1"/>
          <p:nvPr/>
        </p:nvSpPr>
        <p:spPr>
          <a:xfrm>
            <a:off x="10364737" y="3935166"/>
            <a:ext cx="171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interactive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command 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Light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B12F60-B232-3E44-B3C8-841555BD3616}"/>
              </a:ext>
            </a:extLst>
          </p:cNvPr>
          <p:cNvSpPr txBox="1"/>
          <p:nvPr/>
        </p:nvSpPr>
        <p:spPr>
          <a:xfrm>
            <a:off x="10300277" y="2560351"/>
            <a:ext cx="171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integrated development environment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AD873-47FF-544D-8894-F665E9FE8533}"/>
              </a:ext>
            </a:extLst>
          </p:cNvPr>
          <p:cNvSpPr txBox="1"/>
          <p:nvPr/>
        </p:nvSpPr>
        <p:spPr>
          <a:xfrm>
            <a:off x="9884918" y="694396"/>
            <a:ext cx="2346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create and share docs with live code, equations, visualizations, and narrative text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576194C-969F-4E4F-85E8-31126B237774}"/>
              </a:ext>
            </a:extLst>
          </p:cNvPr>
          <p:cNvSpPr txBox="1">
            <a:spLocks/>
          </p:cNvSpPr>
          <p:nvPr/>
        </p:nvSpPr>
        <p:spPr>
          <a:xfrm>
            <a:off x="8902180" y="-80699"/>
            <a:ext cx="3021214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128967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>
            <a:latin typeface="Helvetica Light" charset="0"/>
            <a:ea typeface="Helvetica Light" charset="0"/>
            <a:cs typeface="Helvetica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ctureTemplate01" id="{18C5110A-245C-EE48-8465-F12600992F0C}" vid="{3A53B871-4BD2-E645-AFB1-458A517B9F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LectureTemplate01</Template>
  <TotalTime>11920</TotalTime>
  <Words>66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</vt:lpstr>
      <vt:lpstr>Helvetica Light</vt:lpstr>
      <vt:lpstr>Office Theme</vt:lpstr>
      <vt:lpstr>Code Packages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Kyle Bradbury, Ph.D.</dc:creator>
  <cp:lastModifiedBy>Kyle Bradbury, Ph.D.</cp:lastModifiedBy>
  <cp:revision>306</cp:revision>
  <dcterms:created xsi:type="dcterms:W3CDTF">2017-07-29T03:27:19Z</dcterms:created>
  <dcterms:modified xsi:type="dcterms:W3CDTF">2018-06-01T13:18:34Z</dcterms:modified>
</cp:coreProperties>
</file>